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60" r:id="rId2"/>
  </p:sldMasterIdLst>
  <p:sldIdLst>
    <p:sldId id="256" r:id="rId3"/>
    <p:sldId id="257" r:id="rId4"/>
    <p:sldId id="258" r:id="rId5"/>
    <p:sldId id="259" r:id="rId6"/>
    <p:sldId id="260" r:id="rId7"/>
    <p:sldId id="261" r:id="rId8"/>
    <p:sldId id="262" r:id="rId9"/>
    <p:sldId id="263" r:id="rId10"/>
    <p:sldId id="264" r:id="rId11"/>
    <p:sldId id="266" r:id="rId12"/>
    <p:sldId id="265"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ke van Tuinen" initials="HvT" lastIdx="1" clrIdx="0">
    <p:extLst>
      <p:ext uri="{19B8F6BF-5375-455C-9EA6-DF929625EA0E}">
        <p15:presenceInfo xmlns:p15="http://schemas.microsoft.com/office/powerpoint/2012/main" userId="S::hl.vantuinen@noorderpoort.nl::ed22c550-b84f-4481-816d-c5ae7bd472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Thursday, February 11,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280037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Thursday, February 11,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146405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Thursday, February 11,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77518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131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62327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9568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3541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362363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9214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2586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0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Thursday, February 11,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380031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70908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72811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58424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2/11/2021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9671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Thursday, February 11,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89399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Thursday, February 11,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56818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Thursday, February 11,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295357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Thursday, February 11,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416310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Thursday, February 11,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160245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Thursday, February 11,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426653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Thursday, February 11,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383410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Thursday, February 11,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1582816272"/>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5" r:id="rId5"/>
    <p:sldLayoutId id="2147483686" r:id="rId6"/>
    <p:sldLayoutId id="2147483691"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100000"/>
        </a:lnSpc>
        <a:spcBef>
          <a:spcPct val="0"/>
        </a:spcBef>
        <a:buNone/>
        <a:defRPr sz="32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2/11/2021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851902841"/>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DE287E-17C8-4745-B75A-B180BBB916D0}"/>
              </a:ext>
            </a:extLst>
          </p:cNvPr>
          <p:cNvSpPr>
            <a:spLocks noGrp="1"/>
          </p:cNvSpPr>
          <p:nvPr>
            <p:ph type="ctrTitle"/>
          </p:nvPr>
        </p:nvSpPr>
        <p:spPr>
          <a:xfrm>
            <a:off x="6480000" y="1449388"/>
            <a:ext cx="5015638" cy="2075012"/>
          </a:xfrm>
        </p:spPr>
        <p:txBody>
          <a:bodyPr>
            <a:normAutofit/>
          </a:bodyPr>
          <a:lstStyle/>
          <a:p>
            <a:r>
              <a:rPr lang="nl-NL" sz="3900"/>
              <a:t>Voedingsstoffen</a:t>
            </a:r>
          </a:p>
        </p:txBody>
      </p:sp>
      <p:sp>
        <p:nvSpPr>
          <p:cNvPr id="3" name="Ondertitel 2">
            <a:extLst>
              <a:ext uri="{FF2B5EF4-FFF2-40B4-BE49-F238E27FC236}">
                <a16:creationId xmlns:a16="http://schemas.microsoft.com/office/drawing/2014/main" id="{595C3D23-15FD-4FB8-A044-E70D803E5D68}"/>
              </a:ext>
            </a:extLst>
          </p:cNvPr>
          <p:cNvSpPr>
            <a:spLocks noGrp="1"/>
          </p:cNvSpPr>
          <p:nvPr>
            <p:ph type="subTitle" idx="1"/>
          </p:nvPr>
        </p:nvSpPr>
        <p:spPr>
          <a:xfrm>
            <a:off x="6480000" y="3830398"/>
            <a:ext cx="5015638" cy="1219439"/>
          </a:xfrm>
        </p:spPr>
        <p:txBody>
          <a:bodyPr>
            <a:normAutofit/>
          </a:bodyPr>
          <a:lstStyle/>
          <a:p>
            <a:r>
              <a:rPr lang="nl-NL"/>
              <a:t>MK2 Versneld</a:t>
            </a:r>
          </a:p>
          <a:p>
            <a:r>
              <a:rPr lang="nl-NL"/>
              <a:t>Februari 2021</a:t>
            </a:r>
          </a:p>
        </p:txBody>
      </p:sp>
      <p:pic>
        <p:nvPicPr>
          <p:cNvPr id="4" name="Picture 3" descr="Door de helft gesneden avocado tegen een groene achtergrond">
            <a:extLst>
              <a:ext uri="{FF2B5EF4-FFF2-40B4-BE49-F238E27FC236}">
                <a16:creationId xmlns:a16="http://schemas.microsoft.com/office/drawing/2014/main" id="{DE18BFDF-E910-4F99-92EC-1CD3B67124CB}"/>
              </a:ext>
            </a:extLst>
          </p:cNvPr>
          <p:cNvPicPr>
            <a:picLocks noChangeAspect="1"/>
          </p:cNvPicPr>
          <p:nvPr/>
        </p:nvPicPr>
        <p:blipFill rotWithShape="1">
          <a:blip r:embed="rId2"/>
          <a:srcRect l="42539" r="-1"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37" name="Group 36">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38"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0"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2" name="Group 41">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43"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4"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5"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41658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2B1B0-49BD-4D6B-8E64-3C883606070D}"/>
              </a:ext>
            </a:extLst>
          </p:cNvPr>
          <p:cNvSpPr>
            <a:spLocks noGrp="1"/>
          </p:cNvSpPr>
          <p:nvPr>
            <p:ph type="title"/>
          </p:nvPr>
        </p:nvSpPr>
        <p:spPr>
          <a:xfrm>
            <a:off x="720000" y="619200"/>
            <a:ext cx="10728322" cy="469825"/>
          </a:xfrm>
        </p:spPr>
        <p:txBody>
          <a:bodyPr>
            <a:normAutofit/>
          </a:bodyPr>
          <a:lstStyle/>
          <a:p>
            <a:pPr algn="ctr"/>
            <a:r>
              <a:rPr lang="nl-NL" sz="2400" dirty="0"/>
              <a:t>Waar zit welke vitamine en wat is de functie van deze vitamine?</a:t>
            </a:r>
          </a:p>
        </p:txBody>
      </p:sp>
      <p:graphicFrame>
        <p:nvGraphicFramePr>
          <p:cNvPr id="4" name="Tabel 4">
            <a:extLst>
              <a:ext uri="{FF2B5EF4-FFF2-40B4-BE49-F238E27FC236}">
                <a16:creationId xmlns:a16="http://schemas.microsoft.com/office/drawing/2014/main" id="{F13194DF-A659-4151-B819-7BAD79E81F37}"/>
              </a:ext>
            </a:extLst>
          </p:cNvPr>
          <p:cNvGraphicFramePr>
            <a:graphicFrameLocks noGrp="1"/>
          </p:cNvGraphicFramePr>
          <p:nvPr>
            <p:ph idx="1"/>
            <p:extLst>
              <p:ext uri="{D42A27DB-BD31-4B8C-83A1-F6EECF244321}">
                <p14:modId xmlns:p14="http://schemas.microsoft.com/office/powerpoint/2010/main" val="185899069"/>
              </p:ext>
            </p:extLst>
          </p:nvPr>
        </p:nvGraphicFramePr>
        <p:xfrm>
          <a:off x="731838" y="1321360"/>
          <a:ext cx="10728324" cy="4917440"/>
        </p:xfrm>
        <a:graphic>
          <a:graphicData uri="http://schemas.openxmlformats.org/drawingml/2006/table">
            <a:tbl>
              <a:tblPr firstRow="1" bandRow="1">
                <a:tableStyleId>{21E4AEA4-8DFA-4A89-87EB-49C32662AFE0}</a:tableStyleId>
              </a:tblPr>
              <a:tblGrid>
                <a:gridCol w="1379735">
                  <a:extLst>
                    <a:ext uri="{9D8B030D-6E8A-4147-A177-3AD203B41FA5}">
                      <a16:colId xmlns:a16="http://schemas.microsoft.com/office/drawing/2014/main" val="4116247601"/>
                    </a:ext>
                  </a:extLst>
                </a:gridCol>
                <a:gridCol w="5772481">
                  <a:extLst>
                    <a:ext uri="{9D8B030D-6E8A-4147-A177-3AD203B41FA5}">
                      <a16:colId xmlns:a16="http://schemas.microsoft.com/office/drawing/2014/main" val="3697264549"/>
                    </a:ext>
                  </a:extLst>
                </a:gridCol>
                <a:gridCol w="3576108">
                  <a:extLst>
                    <a:ext uri="{9D8B030D-6E8A-4147-A177-3AD203B41FA5}">
                      <a16:colId xmlns:a16="http://schemas.microsoft.com/office/drawing/2014/main" val="114387689"/>
                    </a:ext>
                  </a:extLst>
                </a:gridCol>
              </a:tblGrid>
              <a:tr h="370840">
                <a:tc>
                  <a:txBody>
                    <a:bodyPr/>
                    <a:lstStyle/>
                    <a:p>
                      <a:r>
                        <a:rPr lang="nl-NL" sz="1400" dirty="0"/>
                        <a:t>Vitamine</a:t>
                      </a:r>
                    </a:p>
                  </a:txBody>
                  <a:tcPr/>
                </a:tc>
                <a:tc>
                  <a:txBody>
                    <a:bodyPr/>
                    <a:lstStyle/>
                    <a:p>
                      <a:r>
                        <a:rPr lang="nl-NL" sz="1400" dirty="0"/>
                        <a:t>Waar zit het in?</a:t>
                      </a:r>
                    </a:p>
                  </a:txBody>
                  <a:tcPr/>
                </a:tc>
                <a:tc>
                  <a:txBody>
                    <a:bodyPr/>
                    <a:lstStyle/>
                    <a:p>
                      <a:r>
                        <a:rPr lang="nl-NL" sz="1400" dirty="0"/>
                        <a:t>Functie van de vitamine:</a:t>
                      </a:r>
                    </a:p>
                  </a:txBody>
                  <a:tcPr/>
                </a:tc>
                <a:extLst>
                  <a:ext uri="{0D108BD9-81ED-4DB2-BD59-A6C34878D82A}">
                    <a16:rowId xmlns:a16="http://schemas.microsoft.com/office/drawing/2014/main" val="1111764964"/>
                  </a:ext>
                </a:extLst>
              </a:tr>
              <a:tr h="370840">
                <a:tc>
                  <a:txBody>
                    <a:bodyPr/>
                    <a:lstStyle/>
                    <a:p>
                      <a:r>
                        <a:rPr lang="nl-NL" sz="1400" dirty="0"/>
                        <a:t>A</a:t>
                      </a:r>
                    </a:p>
                  </a:txBody>
                  <a:tcPr/>
                </a:tc>
                <a:tc>
                  <a:txBody>
                    <a:bodyPr/>
                    <a:lstStyle/>
                    <a:p>
                      <a:r>
                        <a:rPr lang="nl-NL" sz="1400" dirty="0"/>
                        <a:t>Vlees, vleeswaren, zuivelproducten, vis en eieren</a:t>
                      </a:r>
                    </a:p>
                  </a:txBody>
                  <a:tcPr/>
                </a:tc>
                <a:tc>
                  <a:txBody>
                    <a:bodyPr/>
                    <a:lstStyle/>
                    <a:p>
                      <a:r>
                        <a:rPr lang="nl-NL" sz="1400" dirty="0"/>
                        <a:t>Belang voor normale groei, gezonde huid, haar en nagels, goede werking van de ogen en het afweersysteem</a:t>
                      </a:r>
                    </a:p>
                  </a:txBody>
                  <a:tcPr/>
                </a:tc>
                <a:extLst>
                  <a:ext uri="{0D108BD9-81ED-4DB2-BD59-A6C34878D82A}">
                    <a16:rowId xmlns:a16="http://schemas.microsoft.com/office/drawing/2014/main" val="1564732943"/>
                  </a:ext>
                </a:extLst>
              </a:tr>
              <a:tr h="370840">
                <a:tc>
                  <a:txBody>
                    <a:bodyPr/>
                    <a:lstStyle/>
                    <a:p>
                      <a:r>
                        <a:rPr lang="nl-NL" sz="1400" dirty="0"/>
                        <a:t>B6</a:t>
                      </a:r>
                    </a:p>
                  </a:txBody>
                  <a:tcPr/>
                </a:tc>
                <a:tc>
                  <a:txBody>
                    <a:bodyPr/>
                    <a:lstStyle/>
                    <a:p>
                      <a:r>
                        <a:rPr lang="nl-NL" sz="1400" dirty="0"/>
                        <a:t>Brood, graanproducten, aardappelen en peulvruchten</a:t>
                      </a:r>
                    </a:p>
                  </a:txBody>
                  <a:tcPr/>
                </a:tc>
                <a:tc>
                  <a:txBody>
                    <a:bodyPr/>
                    <a:lstStyle/>
                    <a:p>
                      <a:r>
                        <a:rPr lang="nl-NL" sz="1400" dirty="0"/>
                        <a:t>Reguleert werking van bepaalde hormonen, nodig voor groei, bloedaanmaak, goede werking van het immuunsysteem en zenuwstelsel</a:t>
                      </a:r>
                    </a:p>
                  </a:txBody>
                  <a:tcPr/>
                </a:tc>
                <a:extLst>
                  <a:ext uri="{0D108BD9-81ED-4DB2-BD59-A6C34878D82A}">
                    <a16:rowId xmlns:a16="http://schemas.microsoft.com/office/drawing/2014/main" val="3410202349"/>
                  </a:ext>
                </a:extLst>
              </a:tr>
              <a:tr h="370840">
                <a:tc>
                  <a:txBody>
                    <a:bodyPr/>
                    <a:lstStyle/>
                    <a:p>
                      <a:r>
                        <a:rPr lang="nl-NL" sz="1400" dirty="0"/>
                        <a:t>B12</a:t>
                      </a:r>
                    </a:p>
                  </a:txBody>
                  <a:tcPr/>
                </a:tc>
                <a:tc>
                  <a:txBody>
                    <a:bodyPr/>
                    <a:lstStyle/>
                    <a:p>
                      <a:r>
                        <a:rPr lang="nl-NL" sz="1400" dirty="0"/>
                        <a:t>Alleen dierlijke producten, zoals melk, melkproducten, vlees, vleeswaren, vis en eieren, maar tegenwoordig ook vaak toegevoegd aan vleesvervangers</a:t>
                      </a:r>
                    </a:p>
                  </a:txBody>
                  <a:tcPr/>
                </a:tc>
                <a:tc>
                  <a:txBody>
                    <a:bodyPr/>
                    <a:lstStyle/>
                    <a:p>
                      <a:r>
                        <a:rPr lang="nl-NL" sz="1400" dirty="0"/>
                        <a:t>Nodig voor aanmaak van erytrocyten</a:t>
                      </a:r>
                    </a:p>
                  </a:txBody>
                  <a:tcPr/>
                </a:tc>
                <a:extLst>
                  <a:ext uri="{0D108BD9-81ED-4DB2-BD59-A6C34878D82A}">
                    <a16:rowId xmlns:a16="http://schemas.microsoft.com/office/drawing/2014/main" val="2759643646"/>
                  </a:ext>
                </a:extLst>
              </a:tr>
              <a:tr h="370840">
                <a:tc>
                  <a:txBody>
                    <a:bodyPr/>
                    <a:lstStyle/>
                    <a:p>
                      <a:r>
                        <a:rPr lang="nl-NL" sz="1400" dirty="0"/>
                        <a:t>C</a:t>
                      </a:r>
                    </a:p>
                  </a:txBody>
                  <a:tcPr/>
                </a:tc>
                <a:tc>
                  <a:txBody>
                    <a:bodyPr/>
                    <a:lstStyle/>
                    <a:p>
                      <a:r>
                        <a:rPr lang="nl-NL" sz="1400" dirty="0"/>
                        <a:t>(Zuur) fruit, groente (koolsoorten), aardappelen</a:t>
                      </a:r>
                    </a:p>
                  </a:txBody>
                  <a:tcPr/>
                </a:tc>
                <a:tc>
                  <a:txBody>
                    <a:bodyPr/>
                    <a:lstStyle/>
                    <a:p>
                      <a:r>
                        <a:rPr lang="nl-NL" sz="1400" dirty="0" err="1"/>
                        <a:t>Anti-oxidant</a:t>
                      </a:r>
                      <a:r>
                        <a:rPr lang="nl-NL" sz="1400" dirty="0"/>
                        <a:t>. Nodig voor vorming van bindweefsel en instandhouding van de weerstand</a:t>
                      </a:r>
                    </a:p>
                  </a:txBody>
                  <a:tcPr/>
                </a:tc>
                <a:extLst>
                  <a:ext uri="{0D108BD9-81ED-4DB2-BD59-A6C34878D82A}">
                    <a16:rowId xmlns:a16="http://schemas.microsoft.com/office/drawing/2014/main" val="1728633519"/>
                  </a:ext>
                </a:extLst>
              </a:tr>
              <a:tr h="370840">
                <a:tc>
                  <a:txBody>
                    <a:bodyPr/>
                    <a:lstStyle/>
                    <a:p>
                      <a:r>
                        <a:rPr lang="nl-NL" sz="1400" dirty="0"/>
                        <a:t>D</a:t>
                      </a:r>
                    </a:p>
                  </a:txBody>
                  <a:tcPr/>
                </a:tc>
                <a:tc>
                  <a:txBody>
                    <a:bodyPr/>
                    <a:lstStyle/>
                    <a:p>
                      <a:r>
                        <a:rPr lang="nl-NL" sz="1400" dirty="0"/>
                        <a:t>Worden gevormd onder invloed van uv-straling</a:t>
                      </a:r>
                    </a:p>
                  </a:txBody>
                  <a:tcPr/>
                </a:tc>
                <a:tc>
                  <a:txBody>
                    <a:bodyPr/>
                    <a:lstStyle/>
                    <a:p>
                      <a:r>
                        <a:rPr lang="nl-NL" sz="1400" dirty="0"/>
                        <a:t>Nodig om calcium uit voeding te halen en in het lichaam op te nemen</a:t>
                      </a:r>
                    </a:p>
                  </a:txBody>
                  <a:tcPr/>
                </a:tc>
                <a:extLst>
                  <a:ext uri="{0D108BD9-81ED-4DB2-BD59-A6C34878D82A}">
                    <a16:rowId xmlns:a16="http://schemas.microsoft.com/office/drawing/2014/main" val="1578074619"/>
                  </a:ext>
                </a:extLst>
              </a:tr>
              <a:tr h="370840">
                <a:tc>
                  <a:txBody>
                    <a:bodyPr/>
                    <a:lstStyle/>
                    <a:p>
                      <a:r>
                        <a:rPr lang="nl-NL" sz="1400" dirty="0"/>
                        <a:t>E</a:t>
                      </a:r>
                    </a:p>
                  </a:txBody>
                  <a:tcPr/>
                </a:tc>
                <a:tc>
                  <a:txBody>
                    <a:bodyPr/>
                    <a:lstStyle/>
                    <a:p>
                      <a:r>
                        <a:rPr lang="nl-NL" sz="1400" dirty="0"/>
                        <a:t>Zonnebloemolie, halvarine, margarine</a:t>
                      </a:r>
                    </a:p>
                  </a:txBody>
                  <a:tcPr/>
                </a:tc>
                <a:tc>
                  <a:txBody>
                    <a:bodyPr/>
                    <a:lstStyle/>
                    <a:p>
                      <a:r>
                        <a:rPr lang="nl-NL" sz="1400" dirty="0" err="1"/>
                        <a:t>Anti-oxidant</a:t>
                      </a:r>
                      <a:r>
                        <a:rPr lang="nl-NL" sz="1400" dirty="0"/>
                        <a:t>, beschermt cellen, bloedvaten, organen, ogen en weefsel</a:t>
                      </a:r>
                    </a:p>
                  </a:txBody>
                  <a:tcPr/>
                </a:tc>
                <a:extLst>
                  <a:ext uri="{0D108BD9-81ED-4DB2-BD59-A6C34878D82A}">
                    <a16:rowId xmlns:a16="http://schemas.microsoft.com/office/drawing/2014/main" val="244789470"/>
                  </a:ext>
                </a:extLst>
              </a:tr>
              <a:tr h="370840">
                <a:tc>
                  <a:txBody>
                    <a:bodyPr/>
                    <a:lstStyle/>
                    <a:p>
                      <a:r>
                        <a:rPr lang="nl-NL" sz="1400" dirty="0"/>
                        <a:t>K</a:t>
                      </a:r>
                    </a:p>
                  </a:txBody>
                  <a:tcPr/>
                </a:tc>
                <a:tc>
                  <a:txBody>
                    <a:bodyPr/>
                    <a:lstStyle/>
                    <a:p>
                      <a:r>
                        <a:rPr lang="nl-NL" sz="1400" dirty="0"/>
                        <a:t>Bladgroenten, fruit, melk, melkproducten, vlees, eieren, granen</a:t>
                      </a:r>
                    </a:p>
                  </a:txBody>
                  <a:tcPr/>
                </a:tc>
                <a:tc>
                  <a:txBody>
                    <a:bodyPr/>
                    <a:lstStyle/>
                    <a:p>
                      <a:r>
                        <a:rPr lang="nl-NL" sz="1400" dirty="0"/>
                        <a:t>Nodig voor bloedstolling</a:t>
                      </a:r>
                    </a:p>
                  </a:txBody>
                  <a:tcPr/>
                </a:tc>
                <a:extLst>
                  <a:ext uri="{0D108BD9-81ED-4DB2-BD59-A6C34878D82A}">
                    <a16:rowId xmlns:a16="http://schemas.microsoft.com/office/drawing/2014/main" val="2162052417"/>
                  </a:ext>
                </a:extLst>
              </a:tr>
            </a:tbl>
          </a:graphicData>
        </a:graphic>
      </p:graphicFrame>
    </p:spTree>
    <p:extLst>
      <p:ext uri="{BB962C8B-B14F-4D97-AF65-F5344CB8AC3E}">
        <p14:creationId xmlns:p14="http://schemas.microsoft.com/office/powerpoint/2010/main" val="209024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fbeeldingsresultaat voor mineralen">
            <a:extLst>
              <a:ext uri="{FF2B5EF4-FFF2-40B4-BE49-F238E27FC236}">
                <a16:creationId xmlns:a16="http://schemas.microsoft.com/office/drawing/2014/main" id="{B2F6FB09-905D-47F1-8FC5-4567F44510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10" r="25899" b="-1"/>
          <a:stretch/>
        </p:blipFill>
        <p:spPr bwMode="auto">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83067E8-A53B-478F-BC27-F62A16B5433B}"/>
              </a:ext>
            </a:extLst>
          </p:cNvPr>
          <p:cNvSpPr>
            <a:spLocks noGrp="1"/>
          </p:cNvSpPr>
          <p:nvPr>
            <p:ph type="title"/>
          </p:nvPr>
        </p:nvSpPr>
        <p:spPr>
          <a:xfrm>
            <a:off x="720000" y="619200"/>
            <a:ext cx="6923812" cy="1477328"/>
          </a:xfrm>
        </p:spPr>
        <p:txBody>
          <a:bodyPr wrap="square" anchor="ctr">
            <a:normAutofit/>
          </a:bodyPr>
          <a:lstStyle/>
          <a:p>
            <a:r>
              <a:rPr lang="nl-NL" dirty="0"/>
              <a:t>Mineralen</a:t>
            </a:r>
          </a:p>
        </p:txBody>
      </p:sp>
      <p:sp>
        <p:nvSpPr>
          <p:cNvPr id="3" name="Tijdelijke aanduiding voor inhoud 2">
            <a:extLst>
              <a:ext uri="{FF2B5EF4-FFF2-40B4-BE49-F238E27FC236}">
                <a16:creationId xmlns:a16="http://schemas.microsoft.com/office/drawing/2014/main" id="{83B3E7B5-4772-4D3E-9B99-3145AFE7941E}"/>
              </a:ext>
            </a:extLst>
          </p:cNvPr>
          <p:cNvSpPr>
            <a:spLocks noGrp="1"/>
          </p:cNvSpPr>
          <p:nvPr>
            <p:ph idx="1"/>
          </p:nvPr>
        </p:nvSpPr>
        <p:spPr>
          <a:xfrm>
            <a:off x="719998" y="1910261"/>
            <a:ext cx="6923813" cy="4013740"/>
          </a:xfrm>
        </p:spPr>
        <p:txBody>
          <a:bodyPr>
            <a:normAutofit fontScale="92500" lnSpcReduction="10000"/>
          </a:bodyPr>
          <a:lstStyle/>
          <a:p>
            <a:pPr marL="0" indent="0">
              <a:lnSpc>
                <a:spcPct val="110000"/>
              </a:lnSpc>
              <a:buNone/>
            </a:pPr>
            <a:r>
              <a:rPr lang="nl-NL" sz="1600" dirty="0"/>
              <a:t>Komen zeer verspreid voor in voedingsmiddelen, waardoor we ervoor moeten zorgen dat onze voeding gevarieerd is. Mineralen die we kennen zijn:</a:t>
            </a:r>
          </a:p>
          <a:p>
            <a:pPr>
              <a:lnSpc>
                <a:spcPct val="110000"/>
              </a:lnSpc>
            </a:pPr>
            <a:r>
              <a:rPr lang="nl-NL" sz="1600" b="1" dirty="0"/>
              <a:t>Calcium</a:t>
            </a:r>
            <a:r>
              <a:rPr lang="nl-NL" sz="1600" dirty="0"/>
              <a:t> (Ca): </a:t>
            </a:r>
            <a:r>
              <a:rPr lang="nl-NL" sz="1600" i="1" dirty="0"/>
              <a:t>melk(producten), grove graanproducten, peulvruchten en groente</a:t>
            </a:r>
            <a:endParaRPr lang="nl-NL" sz="1600" dirty="0"/>
          </a:p>
          <a:p>
            <a:pPr>
              <a:lnSpc>
                <a:spcPct val="110000"/>
              </a:lnSpc>
            </a:pPr>
            <a:r>
              <a:rPr lang="nl-NL" sz="1600" b="1" dirty="0" err="1"/>
              <a:t>Ijzer</a:t>
            </a:r>
            <a:r>
              <a:rPr lang="nl-NL" sz="1600" dirty="0"/>
              <a:t> (Fe): </a:t>
            </a:r>
            <a:r>
              <a:rPr lang="nl-NL" sz="1600" i="1" dirty="0"/>
              <a:t>vlees (lever), grove graanproducten, peulvruchten en noten</a:t>
            </a:r>
            <a:endParaRPr lang="nl-NL" sz="1600" dirty="0"/>
          </a:p>
          <a:p>
            <a:pPr>
              <a:lnSpc>
                <a:spcPct val="110000"/>
              </a:lnSpc>
            </a:pPr>
            <a:r>
              <a:rPr lang="nl-NL" sz="1600" b="1" dirty="0"/>
              <a:t>Natrium</a:t>
            </a:r>
            <a:r>
              <a:rPr lang="nl-NL" sz="1600" dirty="0"/>
              <a:t> (Na): </a:t>
            </a:r>
            <a:r>
              <a:rPr lang="nl-NL" sz="1600" i="1" dirty="0"/>
              <a:t>bestanddeel van keukenzout, van nature in vrijwel alle voedingsmiddelen</a:t>
            </a:r>
            <a:endParaRPr lang="nl-NL" sz="1600" dirty="0"/>
          </a:p>
          <a:p>
            <a:pPr>
              <a:lnSpc>
                <a:spcPct val="110000"/>
              </a:lnSpc>
            </a:pPr>
            <a:r>
              <a:rPr lang="nl-NL" sz="1600" b="1" dirty="0"/>
              <a:t>Kalium</a:t>
            </a:r>
            <a:r>
              <a:rPr lang="nl-NL" sz="1600" dirty="0"/>
              <a:t> (K): </a:t>
            </a:r>
            <a:r>
              <a:rPr lang="nl-NL" sz="1600" i="1" dirty="0"/>
              <a:t>van nature in meeste voedingsmiddelen, voornamelijk melk, vlees, bouillon, aardappelen en vruchtensappen</a:t>
            </a:r>
            <a:endParaRPr lang="nl-NL" sz="1600" dirty="0"/>
          </a:p>
          <a:p>
            <a:pPr>
              <a:lnSpc>
                <a:spcPct val="110000"/>
              </a:lnSpc>
            </a:pPr>
            <a:r>
              <a:rPr lang="nl-NL" sz="1600" b="1" dirty="0"/>
              <a:t>Fluor</a:t>
            </a:r>
            <a:r>
              <a:rPr lang="nl-NL" sz="1600" dirty="0"/>
              <a:t> (F): </a:t>
            </a:r>
            <a:r>
              <a:rPr lang="nl-NL" sz="1600" i="1" dirty="0"/>
              <a:t>thee, zeevis, soorten tandpasta</a:t>
            </a:r>
            <a:endParaRPr lang="nl-NL" sz="1600" dirty="0"/>
          </a:p>
          <a:p>
            <a:pPr>
              <a:lnSpc>
                <a:spcPct val="110000"/>
              </a:lnSpc>
            </a:pPr>
            <a:r>
              <a:rPr lang="nl-NL" sz="1600" b="1" dirty="0"/>
              <a:t>Jodium</a:t>
            </a:r>
            <a:r>
              <a:rPr lang="nl-NL" sz="1600" dirty="0"/>
              <a:t> of jood (I): </a:t>
            </a:r>
            <a:r>
              <a:rPr lang="nl-NL" sz="1600" i="1" dirty="0"/>
              <a:t>brood (jodiumhoudend zout), zeevis</a:t>
            </a:r>
          </a:p>
          <a:p>
            <a:pPr marL="0" indent="0">
              <a:lnSpc>
                <a:spcPct val="110000"/>
              </a:lnSpc>
              <a:buNone/>
            </a:pPr>
            <a:r>
              <a:rPr lang="nl-NL" sz="1600" dirty="0"/>
              <a:t>Functie van mineralen: bouwstof en regulerende stof! </a:t>
            </a:r>
          </a:p>
        </p:txBody>
      </p:sp>
    </p:spTree>
    <p:extLst>
      <p:ext uri="{BB962C8B-B14F-4D97-AF65-F5344CB8AC3E}">
        <p14:creationId xmlns:p14="http://schemas.microsoft.com/office/powerpoint/2010/main" val="69852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D31B1F-EC58-45E9-9F46-2DD5075EBD5C}"/>
              </a:ext>
            </a:extLst>
          </p:cNvPr>
          <p:cNvSpPr>
            <a:spLocks noGrp="1"/>
          </p:cNvSpPr>
          <p:nvPr>
            <p:ph type="title"/>
          </p:nvPr>
        </p:nvSpPr>
        <p:spPr>
          <a:xfrm>
            <a:off x="6480000" y="619200"/>
            <a:ext cx="4991961" cy="1477328"/>
          </a:xfrm>
        </p:spPr>
        <p:txBody>
          <a:bodyPr wrap="square" anchor="ctr">
            <a:normAutofit/>
          </a:bodyPr>
          <a:lstStyle/>
          <a:p>
            <a:r>
              <a:rPr lang="nl-NL" dirty="0"/>
              <a:t>Water (O2)</a:t>
            </a:r>
          </a:p>
        </p:txBody>
      </p:sp>
      <p:pic>
        <p:nvPicPr>
          <p:cNvPr id="8194" name="Picture 2" descr="Afbeeldingsresultaat voor water">
            <a:extLst>
              <a:ext uri="{FF2B5EF4-FFF2-40B4-BE49-F238E27FC236}">
                <a16:creationId xmlns:a16="http://schemas.microsoft.com/office/drawing/2014/main" id="{9F957CBC-2007-4776-9830-D1BF9031E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235" r="-1" b="15527"/>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B633310D-3DDB-43CC-866C-64D806981175}"/>
              </a:ext>
            </a:extLst>
          </p:cNvPr>
          <p:cNvSpPr>
            <a:spLocks noGrp="1"/>
          </p:cNvSpPr>
          <p:nvPr>
            <p:ph idx="1"/>
          </p:nvPr>
        </p:nvSpPr>
        <p:spPr>
          <a:xfrm>
            <a:off x="6479999" y="1952626"/>
            <a:ext cx="4991962" cy="4052898"/>
          </a:xfrm>
        </p:spPr>
        <p:txBody>
          <a:bodyPr>
            <a:normAutofit/>
          </a:bodyPr>
          <a:lstStyle/>
          <a:p>
            <a:pPr marL="0" indent="0">
              <a:lnSpc>
                <a:spcPct val="110000"/>
              </a:lnSpc>
              <a:buNone/>
            </a:pPr>
            <a:r>
              <a:rPr lang="nl-NL" sz="1400" dirty="0"/>
              <a:t>Water krijgen we niet alleen binnen via dranken, maar ook via vast voedsel (100 gram aardappelen bevat 77 gram water). Water dient als:</a:t>
            </a:r>
          </a:p>
          <a:p>
            <a:pPr>
              <a:lnSpc>
                <a:spcPct val="110000"/>
              </a:lnSpc>
            </a:pPr>
            <a:r>
              <a:rPr lang="nl-NL" sz="1400" dirty="0"/>
              <a:t>Oplosmiddel</a:t>
            </a:r>
          </a:p>
          <a:p>
            <a:pPr>
              <a:lnSpc>
                <a:spcPct val="110000"/>
              </a:lnSpc>
            </a:pPr>
            <a:r>
              <a:rPr lang="nl-NL" sz="1400" dirty="0"/>
              <a:t>Transportmiddel</a:t>
            </a:r>
          </a:p>
          <a:p>
            <a:pPr>
              <a:lnSpc>
                <a:spcPct val="110000"/>
              </a:lnSpc>
            </a:pPr>
            <a:r>
              <a:rPr lang="nl-NL" sz="1400" dirty="0"/>
              <a:t>Bouwstof (lichaam bestaat voor 60% uit water)</a:t>
            </a:r>
          </a:p>
          <a:p>
            <a:pPr>
              <a:lnSpc>
                <a:spcPct val="110000"/>
              </a:lnSpc>
            </a:pPr>
            <a:r>
              <a:rPr lang="nl-NL" sz="1400" dirty="0"/>
              <a:t>Koelvloeistof: transpiratie, ademhaling</a:t>
            </a:r>
          </a:p>
          <a:p>
            <a:pPr marL="0" indent="0">
              <a:lnSpc>
                <a:spcPct val="110000"/>
              </a:lnSpc>
              <a:buNone/>
            </a:pPr>
            <a:r>
              <a:rPr lang="nl-NL" sz="1400" dirty="0"/>
              <a:t>Per dag dienen we 2500 ml vocht op te nemen: 1350 ml uit drinken, 750 ml uit vast voedsel en 400 ml oxidatiewater.</a:t>
            </a:r>
          </a:p>
          <a:p>
            <a:pPr marL="0" indent="0">
              <a:lnSpc>
                <a:spcPct val="110000"/>
              </a:lnSpc>
              <a:buNone/>
            </a:pPr>
            <a:r>
              <a:rPr lang="nl-NL" sz="1400" dirty="0"/>
              <a:t>Je dient de 2500 ml ook weer uit te scheiden om je vochtbalans op orde te houden: 500 ml zweet, 400 ml d.m.v. uitademing, 1500 ml urine en 100 ml feces.</a:t>
            </a:r>
          </a:p>
        </p:txBody>
      </p:sp>
    </p:spTree>
    <p:extLst>
      <p:ext uri="{BB962C8B-B14F-4D97-AF65-F5344CB8AC3E}">
        <p14:creationId xmlns:p14="http://schemas.microsoft.com/office/powerpoint/2010/main" val="299630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3E88A0-A6FC-41F4-A6BC-59F6373D7D98}"/>
              </a:ext>
            </a:extLst>
          </p:cNvPr>
          <p:cNvSpPr>
            <a:spLocks noGrp="1"/>
          </p:cNvSpPr>
          <p:nvPr>
            <p:ph type="title"/>
          </p:nvPr>
        </p:nvSpPr>
        <p:spPr>
          <a:xfrm>
            <a:off x="720000" y="619200"/>
            <a:ext cx="4991961" cy="1477328"/>
          </a:xfrm>
        </p:spPr>
        <p:txBody>
          <a:bodyPr wrap="square" anchor="ctr">
            <a:normAutofit/>
          </a:bodyPr>
          <a:lstStyle/>
          <a:p>
            <a:r>
              <a:rPr lang="nl-NL" dirty="0"/>
              <a:t>Hoofdstuk 6 Anatomie en Fysiologie boek</a:t>
            </a:r>
            <a:br>
              <a:rPr lang="nl-NL" dirty="0"/>
            </a:br>
            <a:r>
              <a:rPr lang="nl-NL" dirty="0"/>
              <a:t>Voeding</a:t>
            </a:r>
          </a:p>
        </p:txBody>
      </p:sp>
      <p:sp>
        <p:nvSpPr>
          <p:cNvPr id="3" name="Tijdelijke aanduiding voor inhoud 2">
            <a:extLst>
              <a:ext uri="{FF2B5EF4-FFF2-40B4-BE49-F238E27FC236}">
                <a16:creationId xmlns:a16="http://schemas.microsoft.com/office/drawing/2014/main" id="{0065495E-D621-4BFA-95ED-74E77BF6CAC8}"/>
              </a:ext>
            </a:extLst>
          </p:cNvPr>
          <p:cNvSpPr>
            <a:spLocks noGrp="1"/>
          </p:cNvSpPr>
          <p:nvPr>
            <p:ph idx="1"/>
          </p:nvPr>
        </p:nvSpPr>
        <p:spPr>
          <a:xfrm>
            <a:off x="720000" y="2541600"/>
            <a:ext cx="4991962" cy="3216273"/>
          </a:xfrm>
        </p:spPr>
        <p:txBody>
          <a:bodyPr>
            <a:normAutofit/>
          </a:bodyPr>
          <a:lstStyle/>
          <a:p>
            <a:pPr marL="0" indent="0">
              <a:lnSpc>
                <a:spcPct val="110000"/>
              </a:lnSpc>
              <a:buNone/>
            </a:pPr>
            <a:r>
              <a:rPr lang="nl-NL" sz="1400"/>
              <a:t>Alle voedingsmiddelen die wij innemen, kunnen bestaan uit 50 verschillende soorten stoffen (die we nodig hebben). Deze stoffen noemen we voedingsstoffen of nutriënten.</a:t>
            </a:r>
          </a:p>
          <a:p>
            <a:pPr marL="457200" indent="-457200">
              <a:lnSpc>
                <a:spcPct val="110000"/>
              </a:lnSpc>
              <a:buFont typeface="+mj-lt"/>
              <a:buAutoNum type="arabicPeriod"/>
            </a:pPr>
            <a:r>
              <a:rPr lang="nl-NL" sz="1400"/>
              <a:t>Eiwitten</a:t>
            </a:r>
          </a:p>
          <a:p>
            <a:pPr marL="457200" indent="-457200">
              <a:lnSpc>
                <a:spcPct val="110000"/>
              </a:lnSpc>
              <a:buFont typeface="+mj-lt"/>
              <a:buAutoNum type="arabicPeriod"/>
            </a:pPr>
            <a:r>
              <a:rPr lang="nl-NL" sz="1400"/>
              <a:t>Vetten</a:t>
            </a:r>
          </a:p>
          <a:p>
            <a:pPr marL="457200" indent="-457200">
              <a:lnSpc>
                <a:spcPct val="110000"/>
              </a:lnSpc>
              <a:buFont typeface="+mj-lt"/>
              <a:buAutoNum type="arabicPeriod"/>
            </a:pPr>
            <a:r>
              <a:rPr lang="nl-NL" sz="1400"/>
              <a:t>Koolhydraten</a:t>
            </a:r>
          </a:p>
          <a:p>
            <a:pPr marL="457200" indent="-457200">
              <a:lnSpc>
                <a:spcPct val="110000"/>
              </a:lnSpc>
              <a:buFont typeface="+mj-lt"/>
              <a:buAutoNum type="arabicPeriod"/>
            </a:pPr>
            <a:r>
              <a:rPr lang="nl-NL" sz="1400"/>
              <a:t>Vitaminen</a:t>
            </a:r>
          </a:p>
          <a:p>
            <a:pPr marL="457200" indent="-457200">
              <a:lnSpc>
                <a:spcPct val="110000"/>
              </a:lnSpc>
              <a:buFont typeface="+mj-lt"/>
              <a:buAutoNum type="arabicPeriod"/>
            </a:pPr>
            <a:r>
              <a:rPr lang="nl-NL" sz="1400"/>
              <a:t>Mineralen</a:t>
            </a:r>
          </a:p>
          <a:p>
            <a:pPr marL="457200" indent="-457200">
              <a:lnSpc>
                <a:spcPct val="110000"/>
              </a:lnSpc>
              <a:buFont typeface="+mj-lt"/>
              <a:buAutoNum type="arabicPeriod"/>
            </a:pPr>
            <a:r>
              <a:rPr lang="nl-NL" sz="1400"/>
              <a:t>Water</a:t>
            </a:r>
          </a:p>
          <a:p>
            <a:pPr marL="0" indent="0">
              <a:lnSpc>
                <a:spcPct val="110000"/>
              </a:lnSpc>
              <a:buNone/>
            </a:pPr>
            <a:endParaRPr lang="nl-NL" sz="1400"/>
          </a:p>
        </p:txBody>
      </p:sp>
      <p:pic>
        <p:nvPicPr>
          <p:cNvPr id="1026" name="Picture 2" descr="Afbeeldingsresultaat voor voedingsstoffen">
            <a:extLst>
              <a:ext uri="{FF2B5EF4-FFF2-40B4-BE49-F238E27FC236}">
                <a16:creationId xmlns:a16="http://schemas.microsoft.com/office/drawing/2014/main" id="{B123C405-251F-42C5-8D03-592708A16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6" b="-2"/>
          <a:stretch/>
        </p:blipFill>
        <p:spPr bwMode="auto">
          <a:xfrm>
            <a:off x="6271211" y="619200"/>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8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el 1">
            <a:extLst>
              <a:ext uri="{FF2B5EF4-FFF2-40B4-BE49-F238E27FC236}">
                <a16:creationId xmlns:a16="http://schemas.microsoft.com/office/drawing/2014/main" id="{61CFCD13-7911-4252-B392-45983E3F7B97}"/>
              </a:ext>
            </a:extLst>
          </p:cNvPr>
          <p:cNvSpPr>
            <a:spLocks noGrp="1"/>
          </p:cNvSpPr>
          <p:nvPr>
            <p:ph type="title"/>
          </p:nvPr>
        </p:nvSpPr>
        <p:spPr>
          <a:xfrm>
            <a:off x="720000" y="619200"/>
            <a:ext cx="5015505" cy="1477328"/>
          </a:xfrm>
        </p:spPr>
        <p:txBody>
          <a:bodyPr>
            <a:normAutofit/>
          </a:bodyPr>
          <a:lstStyle/>
          <a:p>
            <a:r>
              <a:rPr lang="nl-NL" dirty="0"/>
              <a:t>Klieren en sappen</a:t>
            </a:r>
          </a:p>
        </p:txBody>
      </p:sp>
      <p:pic>
        <p:nvPicPr>
          <p:cNvPr id="2050" name="Picture 2" descr="Afbeeldingsresultaat voor enzymen">
            <a:extLst>
              <a:ext uri="{FF2B5EF4-FFF2-40B4-BE49-F238E27FC236}">
                <a16:creationId xmlns:a16="http://schemas.microsoft.com/office/drawing/2014/main" id="{A2D6D0B0-87A5-490A-A95F-C95FD5EF8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53" r="21157" b="-2"/>
          <a:stretch/>
        </p:blipFill>
        <p:spPr bwMode="auto">
          <a:xfrm>
            <a:off x="282736" y="18389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290540EE-E9C7-468F-83B9-99EECCA0BC81}"/>
              </a:ext>
            </a:extLst>
          </p:cNvPr>
          <p:cNvSpPr>
            <a:spLocks noGrp="1"/>
          </p:cNvSpPr>
          <p:nvPr>
            <p:ph idx="1"/>
          </p:nvPr>
        </p:nvSpPr>
        <p:spPr>
          <a:xfrm>
            <a:off x="6480000" y="633599"/>
            <a:ext cx="4991962" cy="5135375"/>
          </a:xfrm>
        </p:spPr>
        <p:txBody>
          <a:bodyPr>
            <a:normAutofit/>
          </a:bodyPr>
          <a:lstStyle/>
          <a:p>
            <a:pPr marL="0" indent="0">
              <a:lnSpc>
                <a:spcPct val="110000"/>
              </a:lnSpc>
              <a:buNone/>
            </a:pPr>
            <a:r>
              <a:rPr lang="nl-NL" sz="1700"/>
              <a:t>Binnen het spijsverteringkanaal vinden we diverse klieren die op hun beurt weer sappen produceren:</a:t>
            </a:r>
          </a:p>
          <a:p>
            <a:pPr>
              <a:lnSpc>
                <a:spcPct val="110000"/>
              </a:lnSpc>
            </a:pPr>
            <a:r>
              <a:rPr lang="nl-NL" sz="1700"/>
              <a:t>Speekselklier: speeksel</a:t>
            </a:r>
          </a:p>
          <a:p>
            <a:pPr>
              <a:lnSpc>
                <a:spcPct val="110000"/>
              </a:lnSpc>
            </a:pPr>
            <a:r>
              <a:rPr lang="nl-NL" sz="1700"/>
              <a:t>Maag: maagsap</a:t>
            </a:r>
          </a:p>
          <a:p>
            <a:pPr>
              <a:lnSpc>
                <a:spcPct val="110000"/>
              </a:lnSpc>
            </a:pPr>
            <a:r>
              <a:rPr lang="nl-NL" sz="1700"/>
              <a:t>Darmen: darmsap</a:t>
            </a:r>
          </a:p>
          <a:p>
            <a:pPr marL="0" indent="0">
              <a:lnSpc>
                <a:spcPct val="110000"/>
              </a:lnSpc>
              <a:buNone/>
            </a:pPr>
            <a:r>
              <a:rPr lang="nl-NL" sz="1700"/>
              <a:t>Deze sappen zijn belangrijk voor de vertering, omdat zij veel enzymen bevatten die nodig zijn om eiwitten, vetten en koolhydraten af te breken tot kleine deeltjes, zodat zij door de darmwand heen kunnen en in het bloed opgenomen kunnen worden.</a:t>
            </a:r>
          </a:p>
          <a:p>
            <a:pPr marL="0" indent="0">
              <a:lnSpc>
                <a:spcPct val="110000"/>
              </a:lnSpc>
              <a:buNone/>
            </a:pPr>
            <a:r>
              <a:rPr lang="nl-NL" sz="1700"/>
              <a:t>Het voedsel dat niet verteerd kan worden, wordt ook niet opgenomen in het bloed en is dus uiteindelijk jouw ontlasting.</a:t>
            </a:r>
          </a:p>
        </p:txBody>
      </p:sp>
    </p:spTree>
    <p:extLst>
      <p:ext uri="{BB962C8B-B14F-4D97-AF65-F5344CB8AC3E}">
        <p14:creationId xmlns:p14="http://schemas.microsoft.com/office/powerpoint/2010/main" val="186123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768B8-3D08-4255-A3BB-259FAD693679}"/>
              </a:ext>
            </a:extLst>
          </p:cNvPr>
          <p:cNvSpPr>
            <a:spLocks noGrp="1"/>
          </p:cNvSpPr>
          <p:nvPr>
            <p:ph type="title"/>
          </p:nvPr>
        </p:nvSpPr>
        <p:spPr/>
        <p:txBody>
          <a:bodyPr/>
          <a:lstStyle/>
          <a:p>
            <a:r>
              <a:rPr lang="nl-NL" dirty="0"/>
              <a:t>Voedingsstof of voedingsmiddel?</a:t>
            </a:r>
          </a:p>
        </p:txBody>
      </p:sp>
      <p:sp>
        <p:nvSpPr>
          <p:cNvPr id="3" name="Tijdelijke aanduiding voor inhoud 2">
            <a:extLst>
              <a:ext uri="{FF2B5EF4-FFF2-40B4-BE49-F238E27FC236}">
                <a16:creationId xmlns:a16="http://schemas.microsoft.com/office/drawing/2014/main" id="{3A5BCD16-FE84-48C8-A869-451546D2740E}"/>
              </a:ext>
            </a:extLst>
          </p:cNvPr>
          <p:cNvSpPr>
            <a:spLocks noGrp="1"/>
          </p:cNvSpPr>
          <p:nvPr>
            <p:ph idx="1"/>
          </p:nvPr>
        </p:nvSpPr>
        <p:spPr>
          <a:xfrm>
            <a:off x="601466" y="1357864"/>
            <a:ext cx="10608400" cy="3880939"/>
          </a:xfrm>
        </p:spPr>
        <p:txBody>
          <a:bodyPr/>
          <a:lstStyle/>
          <a:p>
            <a:pPr marL="0" indent="0">
              <a:buNone/>
            </a:pPr>
            <a:r>
              <a:rPr lang="nl-NL" b="1" dirty="0"/>
              <a:t>Voedingsmiddel:</a:t>
            </a:r>
            <a:r>
              <a:rPr lang="nl-NL" dirty="0"/>
              <a:t> een algemene benaming van producten waarin voedingsstoffen voorkomen</a:t>
            </a:r>
          </a:p>
          <a:p>
            <a:pPr marL="0" indent="0">
              <a:buNone/>
            </a:pPr>
            <a:r>
              <a:rPr lang="nl-NL" b="1" dirty="0"/>
              <a:t>Voedingsstof:</a:t>
            </a:r>
            <a:r>
              <a:rPr lang="nl-NL" dirty="0"/>
              <a:t> de stoffen die voorkomen in een voedingsmiddel.</a:t>
            </a:r>
          </a:p>
          <a:p>
            <a:pPr marL="0" indent="0">
              <a:buNone/>
            </a:pPr>
            <a:r>
              <a:rPr lang="nl-NL" dirty="0"/>
              <a:t>Voedingsstoffen kunnen verschillende functies hebben:</a:t>
            </a:r>
          </a:p>
        </p:txBody>
      </p:sp>
      <p:graphicFrame>
        <p:nvGraphicFramePr>
          <p:cNvPr id="4" name="Tabel 4">
            <a:extLst>
              <a:ext uri="{FF2B5EF4-FFF2-40B4-BE49-F238E27FC236}">
                <a16:creationId xmlns:a16="http://schemas.microsoft.com/office/drawing/2014/main" id="{DF9F79F5-9347-40B5-889F-18463805D28A}"/>
              </a:ext>
            </a:extLst>
          </p:cNvPr>
          <p:cNvGraphicFramePr>
            <a:graphicFrameLocks noGrp="1"/>
          </p:cNvGraphicFramePr>
          <p:nvPr>
            <p:extLst>
              <p:ext uri="{D42A27DB-BD31-4B8C-83A1-F6EECF244321}">
                <p14:modId xmlns:p14="http://schemas.microsoft.com/office/powerpoint/2010/main" val="1540082255"/>
              </p:ext>
            </p:extLst>
          </p:nvPr>
        </p:nvGraphicFramePr>
        <p:xfrm>
          <a:off x="600078" y="3275096"/>
          <a:ext cx="10990456" cy="2748280"/>
        </p:xfrm>
        <a:graphic>
          <a:graphicData uri="http://schemas.openxmlformats.org/drawingml/2006/table">
            <a:tbl>
              <a:tblPr firstRow="1" bandRow="1">
                <a:tableStyleId>{21E4AEA4-8DFA-4A89-87EB-49C32662AFE0}</a:tableStyleId>
              </a:tblPr>
              <a:tblGrid>
                <a:gridCol w="2747614">
                  <a:extLst>
                    <a:ext uri="{9D8B030D-6E8A-4147-A177-3AD203B41FA5}">
                      <a16:colId xmlns:a16="http://schemas.microsoft.com/office/drawing/2014/main" val="1256132241"/>
                    </a:ext>
                  </a:extLst>
                </a:gridCol>
                <a:gridCol w="2747614">
                  <a:extLst>
                    <a:ext uri="{9D8B030D-6E8A-4147-A177-3AD203B41FA5}">
                      <a16:colId xmlns:a16="http://schemas.microsoft.com/office/drawing/2014/main" val="2686442181"/>
                    </a:ext>
                  </a:extLst>
                </a:gridCol>
                <a:gridCol w="2747614">
                  <a:extLst>
                    <a:ext uri="{9D8B030D-6E8A-4147-A177-3AD203B41FA5}">
                      <a16:colId xmlns:a16="http://schemas.microsoft.com/office/drawing/2014/main" val="1627079100"/>
                    </a:ext>
                  </a:extLst>
                </a:gridCol>
                <a:gridCol w="2747614">
                  <a:extLst>
                    <a:ext uri="{9D8B030D-6E8A-4147-A177-3AD203B41FA5}">
                      <a16:colId xmlns:a16="http://schemas.microsoft.com/office/drawing/2014/main" val="3760056140"/>
                    </a:ext>
                  </a:extLst>
                </a:gridCol>
              </a:tblGrid>
              <a:tr h="370840">
                <a:tc>
                  <a:txBody>
                    <a:bodyPr/>
                    <a:lstStyle/>
                    <a:p>
                      <a:endParaRPr lang="nl-NL" sz="1600" dirty="0"/>
                    </a:p>
                  </a:txBody>
                  <a:tcPr/>
                </a:tc>
                <a:tc>
                  <a:txBody>
                    <a:bodyPr/>
                    <a:lstStyle/>
                    <a:p>
                      <a:r>
                        <a:rPr lang="nl-NL" sz="1600" dirty="0"/>
                        <a:t>Bouwstof</a:t>
                      </a:r>
                    </a:p>
                  </a:txBody>
                  <a:tcPr/>
                </a:tc>
                <a:tc>
                  <a:txBody>
                    <a:bodyPr/>
                    <a:lstStyle/>
                    <a:p>
                      <a:r>
                        <a:rPr lang="nl-NL" sz="1600" dirty="0"/>
                        <a:t>Brandstof</a:t>
                      </a:r>
                    </a:p>
                  </a:txBody>
                  <a:tcPr/>
                </a:tc>
                <a:tc>
                  <a:txBody>
                    <a:bodyPr/>
                    <a:lstStyle/>
                    <a:p>
                      <a:r>
                        <a:rPr lang="nl-NL" sz="1600" dirty="0"/>
                        <a:t>Regulerende stof</a:t>
                      </a:r>
                    </a:p>
                  </a:txBody>
                  <a:tcPr/>
                </a:tc>
                <a:extLst>
                  <a:ext uri="{0D108BD9-81ED-4DB2-BD59-A6C34878D82A}">
                    <a16:rowId xmlns:a16="http://schemas.microsoft.com/office/drawing/2014/main" val="1470541021"/>
                  </a:ext>
                </a:extLst>
              </a:tr>
              <a:tr h="370840">
                <a:tc>
                  <a:txBody>
                    <a:bodyPr/>
                    <a:lstStyle/>
                    <a:p>
                      <a:r>
                        <a:rPr lang="nl-NL" sz="1600" b="1" dirty="0"/>
                        <a:t>Taak:</a:t>
                      </a:r>
                    </a:p>
                  </a:txBody>
                  <a:tcPr/>
                </a:tc>
                <a:tc>
                  <a:txBody>
                    <a:bodyPr/>
                    <a:lstStyle/>
                    <a:p>
                      <a:r>
                        <a:rPr lang="nl-NL" sz="1600" dirty="0"/>
                        <a:t>Vooral belangrijk tijdens de groei. Voor aanmaak van nieuwe cellen heb je altijd water en eiwitten nodig</a:t>
                      </a:r>
                    </a:p>
                    <a:p>
                      <a:r>
                        <a:rPr lang="nl-NL" sz="1600" dirty="0"/>
                        <a:t>Ook nodig ter vervanging van afgestorven cellen</a:t>
                      </a:r>
                    </a:p>
                  </a:txBody>
                  <a:tcPr/>
                </a:tc>
                <a:tc>
                  <a:txBody>
                    <a:bodyPr/>
                    <a:lstStyle/>
                    <a:p>
                      <a:r>
                        <a:rPr lang="nl-NL" sz="1600" dirty="0"/>
                        <a:t>Energie leveren</a:t>
                      </a:r>
                    </a:p>
                  </a:txBody>
                  <a:tcPr/>
                </a:tc>
                <a:tc>
                  <a:txBody>
                    <a:bodyPr/>
                    <a:lstStyle/>
                    <a:p>
                      <a:r>
                        <a:rPr lang="nl-NL" sz="1600" dirty="0"/>
                        <a:t>Lichaamsprocessen regelen en beschermen van ons lichaam</a:t>
                      </a:r>
                    </a:p>
                  </a:txBody>
                  <a:tcPr/>
                </a:tc>
                <a:extLst>
                  <a:ext uri="{0D108BD9-81ED-4DB2-BD59-A6C34878D82A}">
                    <a16:rowId xmlns:a16="http://schemas.microsoft.com/office/drawing/2014/main" val="4045087245"/>
                  </a:ext>
                </a:extLst>
              </a:tr>
              <a:tr h="370840">
                <a:tc>
                  <a:txBody>
                    <a:bodyPr/>
                    <a:lstStyle/>
                    <a:p>
                      <a:r>
                        <a:rPr lang="nl-NL" sz="1600" b="1" dirty="0"/>
                        <a:t>Voorbeeld:</a:t>
                      </a:r>
                    </a:p>
                  </a:txBody>
                  <a:tcPr/>
                </a:tc>
                <a:tc>
                  <a:txBody>
                    <a:bodyPr/>
                    <a:lstStyle/>
                    <a:p>
                      <a:r>
                        <a:rPr lang="nl-NL" sz="1600" dirty="0"/>
                        <a:t>Water</a:t>
                      </a:r>
                    </a:p>
                    <a:p>
                      <a:r>
                        <a:rPr lang="nl-NL" sz="1600" dirty="0"/>
                        <a:t>Eiwitten</a:t>
                      </a:r>
                    </a:p>
                    <a:p>
                      <a:r>
                        <a:rPr lang="nl-NL" sz="1600" dirty="0"/>
                        <a:t>Mineralen</a:t>
                      </a:r>
                    </a:p>
                  </a:txBody>
                  <a:tcPr/>
                </a:tc>
                <a:tc>
                  <a:txBody>
                    <a:bodyPr/>
                    <a:lstStyle/>
                    <a:p>
                      <a:r>
                        <a:rPr lang="nl-NL" sz="1600" dirty="0"/>
                        <a:t>Vetten</a:t>
                      </a:r>
                    </a:p>
                    <a:p>
                      <a:r>
                        <a:rPr lang="nl-NL" sz="1600" dirty="0"/>
                        <a:t>Koolhydraten</a:t>
                      </a:r>
                    </a:p>
                    <a:p>
                      <a:r>
                        <a:rPr lang="nl-NL" sz="1600" dirty="0"/>
                        <a:t>Eiwitten (soms)</a:t>
                      </a:r>
                    </a:p>
                  </a:txBody>
                  <a:tcPr/>
                </a:tc>
                <a:tc>
                  <a:txBody>
                    <a:bodyPr/>
                    <a:lstStyle/>
                    <a:p>
                      <a:r>
                        <a:rPr lang="nl-NL" sz="1600" dirty="0"/>
                        <a:t>Vitaminen en mineralen</a:t>
                      </a:r>
                    </a:p>
                  </a:txBody>
                  <a:tcPr/>
                </a:tc>
                <a:extLst>
                  <a:ext uri="{0D108BD9-81ED-4DB2-BD59-A6C34878D82A}">
                    <a16:rowId xmlns:a16="http://schemas.microsoft.com/office/drawing/2014/main" val="243913035"/>
                  </a:ext>
                </a:extLst>
              </a:tr>
            </a:tbl>
          </a:graphicData>
        </a:graphic>
      </p:graphicFrame>
    </p:spTree>
    <p:extLst>
      <p:ext uri="{BB962C8B-B14F-4D97-AF65-F5344CB8AC3E}">
        <p14:creationId xmlns:p14="http://schemas.microsoft.com/office/powerpoint/2010/main" val="201112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82E85-3B1C-4D4A-A329-70200A845734}"/>
              </a:ext>
            </a:extLst>
          </p:cNvPr>
          <p:cNvSpPr>
            <a:spLocks noGrp="1"/>
          </p:cNvSpPr>
          <p:nvPr>
            <p:ph type="title"/>
          </p:nvPr>
        </p:nvSpPr>
        <p:spPr/>
        <p:txBody>
          <a:bodyPr/>
          <a:lstStyle/>
          <a:p>
            <a:r>
              <a:rPr lang="nl-NL" dirty="0"/>
              <a:t>Waar zit wat in?</a:t>
            </a:r>
          </a:p>
        </p:txBody>
      </p:sp>
      <p:graphicFrame>
        <p:nvGraphicFramePr>
          <p:cNvPr id="4" name="Tabel 4">
            <a:extLst>
              <a:ext uri="{FF2B5EF4-FFF2-40B4-BE49-F238E27FC236}">
                <a16:creationId xmlns:a16="http://schemas.microsoft.com/office/drawing/2014/main" id="{55BE72FB-73FC-47F4-8A35-F50E0E7FA2C2}"/>
              </a:ext>
            </a:extLst>
          </p:cNvPr>
          <p:cNvGraphicFramePr>
            <a:graphicFrameLocks noGrp="1"/>
          </p:cNvGraphicFramePr>
          <p:nvPr>
            <p:ph idx="1"/>
            <p:extLst>
              <p:ext uri="{D42A27DB-BD31-4B8C-83A1-F6EECF244321}">
                <p14:modId xmlns:p14="http://schemas.microsoft.com/office/powerpoint/2010/main" val="3799139919"/>
              </p:ext>
            </p:extLst>
          </p:nvPr>
        </p:nvGraphicFramePr>
        <p:xfrm>
          <a:off x="719998" y="1382320"/>
          <a:ext cx="10728324" cy="4790440"/>
        </p:xfrm>
        <a:graphic>
          <a:graphicData uri="http://schemas.openxmlformats.org/drawingml/2006/table">
            <a:tbl>
              <a:tblPr firstRow="1" bandRow="1">
                <a:tableStyleId>{21E4AEA4-8DFA-4A89-87EB-49C32662AFE0}</a:tableStyleId>
              </a:tblPr>
              <a:tblGrid>
                <a:gridCol w="5364162">
                  <a:extLst>
                    <a:ext uri="{9D8B030D-6E8A-4147-A177-3AD203B41FA5}">
                      <a16:colId xmlns:a16="http://schemas.microsoft.com/office/drawing/2014/main" val="2583055422"/>
                    </a:ext>
                  </a:extLst>
                </a:gridCol>
                <a:gridCol w="5364162">
                  <a:extLst>
                    <a:ext uri="{9D8B030D-6E8A-4147-A177-3AD203B41FA5}">
                      <a16:colId xmlns:a16="http://schemas.microsoft.com/office/drawing/2014/main" val="924628826"/>
                    </a:ext>
                  </a:extLst>
                </a:gridCol>
              </a:tblGrid>
              <a:tr h="370840">
                <a:tc>
                  <a:txBody>
                    <a:bodyPr/>
                    <a:lstStyle/>
                    <a:p>
                      <a:r>
                        <a:rPr lang="nl-NL" sz="1400" dirty="0"/>
                        <a:t>Productgroepen</a:t>
                      </a:r>
                    </a:p>
                  </a:txBody>
                  <a:tcPr/>
                </a:tc>
                <a:tc>
                  <a:txBody>
                    <a:bodyPr/>
                    <a:lstStyle/>
                    <a:p>
                      <a:r>
                        <a:rPr lang="nl-NL" sz="1400" dirty="0"/>
                        <a:t>Hoofdkenmerk</a:t>
                      </a:r>
                    </a:p>
                  </a:txBody>
                  <a:tcPr/>
                </a:tc>
                <a:extLst>
                  <a:ext uri="{0D108BD9-81ED-4DB2-BD59-A6C34878D82A}">
                    <a16:rowId xmlns:a16="http://schemas.microsoft.com/office/drawing/2014/main" val="2061571292"/>
                  </a:ext>
                </a:extLst>
              </a:tr>
              <a:tr h="370840">
                <a:tc>
                  <a:txBody>
                    <a:bodyPr/>
                    <a:lstStyle/>
                    <a:p>
                      <a:r>
                        <a:rPr lang="nl-NL" sz="1400" dirty="0"/>
                        <a:t>Aardappelen</a:t>
                      </a:r>
                    </a:p>
                    <a:p>
                      <a:r>
                        <a:rPr lang="nl-NL" sz="1400" dirty="0"/>
                        <a:t>Peulvruchten</a:t>
                      </a:r>
                    </a:p>
                    <a:p>
                      <a:r>
                        <a:rPr lang="nl-NL" sz="1400" dirty="0"/>
                        <a:t>Rijst</a:t>
                      </a:r>
                    </a:p>
                    <a:p>
                      <a:r>
                        <a:rPr lang="nl-NL" sz="1400" dirty="0"/>
                        <a:t>Pasta</a:t>
                      </a:r>
                    </a:p>
                    <a:p>
                      <a:r>
                        <a:rPr lang="nl-NL" sz="1400" dirty="0"/>
                        <a:t>Brood en ontbijtproducten</a:t>
                      </a:r>
                    </a:p>
                    <a:p>
                      <a:r>
                        <a:rPr lang="nl-NL" sz="1400" dirty="0"/>
                        <a:t>Koek, gebak</a:t>
                      </a:r>
                    </a:p>
                    <a:p>
                      <a:r>
                        <a:rPr lang="nl-NL" sz="1400" dirty="0"/>
                        <a:t>Zoete lekkernijen</a:t>
                      </a:r>
                    </a:p>
                    <a:p>
                      <a:r>
                        <a:rPr lang="nl-NL" sz="1400" dirty="0"/>
                        <a:t>Suiker en zoet beleg</a:t>
                      </a:r>
                    </a:p>
                  </a:txBody>
                  <a:tcPr/>
                </a:tc>
                <a:tc>
                  <a:txBody>
                    <a:bodyPr/>
                    <a:lstStyle/>
                    <a:p>
                      <a:r>
                        <a:rPr lang="nl-NL" sz="1400" dirty="0"/>
                        <a:t>Koolhydraten</a:t>
                      </a:r>
                    </a:p>
                  </a:txBody>
                  <a:tcPr/>
                </a:tc>
                <a:extLst>
                  <a:ext uri="{0D108BD9-81ED-4DB2-BD59-A6C34878D82A}">
                    <a16:rowId xmlns:a16="http://schemas.microsoft.com/office/drawing/2014/main" val="1363412223"/>
                  </a:ext>
                </a:extLst>
              </a:tr>
              <a:tr h="370840">
                <a:tc>
                  <a:txBody>
                    <a:bodyPr/>
                    <a:lstStyle/>
                    <a:p>
                      <a:r>
                        <a:rPr lang="nl-NL" sz="1400" dirty="0"/>
                        <a:t>Groente</a:t>
                      </a:r>
                    </a:p>
                    <a:p>
                      <a:r>
                        <a:rPr lang="nl-NL" sz="1400" dirty="0"/>
                        <a:t>Fruit</a:t>
                      </a:r>
                    </a:p>
                    <a:p>
                      <a:r>
                        <a:rPr lang="nl-NL" sz="1400" dirty="0"/>
                        <a:t>Vruchtensappen</a:t>
                      </a:r>
                    </a:p>
                  </a:txBody>
                  <a:tcPr/>
                </a:tc>
                <a:tc>
                  <a:txBody>
                    <a:bodyPr/>
                    <a:lstStyle/>
                    <a:p>
                      <a:r>
                        <a:rPr lang="nl-NL" sz="1400" dirty="0"/>
                        <a:t>Vitamine C</a:t>
                      </a:r>
                    </a:p>
                  </a:txBody>
                  <a:tcPr/>
                </a:tc>
                <a:extLst>
                  <a:ext uri="{0D108BD9-81ED-4DB2-BD59-A6C34878D82A}">
                    <a16:rowId xmlns:a16="http://schemas.microsoft.com/office/drawing/2014/main" val="4061568542"/>
                  </a:ext>
                </a:extLst>
              </a:tr>
              <a:tr h="370840">
                <a:tc>
                  <a:txBody>
                    <a:bodyPr/>
                    <a:lstStyle/>
                    <a:p>
                      <a:r>
                        <a:rPr lang="nl-NL" sz="1400" dirty="0"/>
                        <a:t>Melk en melkproducten</a:t>
                      </a:r>
                    </a:p>
                    <a:p>
                      <a:r>
                        <a:rPr lang="nl-NL" sz="1400" dirty="0"/>
                        <a:t>Kaas</a:t>
                      </a:r>
                    </a:p>
                    <a:p>
                      <a:r>
                        <a:rPr lang="nl-NL" sz="1400" dirty="0"/>
                        <a:t>Vlees en vleeswaren</a:t>
                      </a:r>
                    </a:p>
                    <a:p>
                      <a:r>
                        <a:rPr lang="nl-NL" sz="1400" dirty="0"/>
                        <a:t>Gevogelte, ei en vis</a:t>
                      </a:r>
                    </a:p>
                    <a:p>
                      <a:r>
                        <a:rPr lang="nl-NL" sz="1400" dirty="0"/>
                        <a:t>Sojaproducten</a:t>
                      </a:r>
                    </a:p>
                  </a:txBody>
                  <a:tcPr/>
                </a:tc>
                <a:tc>
                  <a:txBody>
                    <a:bodyPr/>
                    <a:lstStyle/>
                    <a:p>
                      <a:r>
                        <a:rPr lang="nl-NL" sz="1400" dirty="0"/>
                        <a:t>Eiwitten</a:t>
                      </a:r>
                    </a:p>
                  </a:txBody>
                  <a:tcPr/>
                </a:tc>
                <a:extLst>
                  <a:ext uri="{0D108BD9-81ED-4DB2-BD59-A6C34878D82A}">
                    <a16:rowId xmlns:a16="http://schemas.microsoft.com/office/drawing/2014/main" val="3085350461"/>
                  </a:ext>
                </a:extLst>
              </a:tr>
              <a:tr h="370840">
                <a:tc>
                  <a:txBody>
                    <a:bodyPr/>
                    <a:lstStyle/>
                    <a:p>
                      <a:r>
                        <a:rPr lang="nl-NL" sz="1400" dirty="0"/>
                        <a:t>Halvarine, margarine, olie, frituurvet en bak- en braadproducten</a:t>
                      </a:r>
                    </a:p>
                    <a:p>
                      <a:r>
                        <a:rPr lang="nl-NL" sz="1400" dirty="0"/>
                        <a:t>Noten</a:t>
                      </a:r>
                    </a:p>
                    <a:p>
                      <a:r>
                        <a:rPr lang="nl-NL" sz="1400" dirty="0"/>
                        <a:t>Hartige sauzen</a:t>
                      </a:r>
                    </a:p>
                  </a:txBody>
                  <a:tcPr/>
                </a:tc>
                <a:tc>
                  <a:txBody>
                    <a:bodyPr/>
                    <a:lstStyle/>
                    <a:p>
                      <a:r>
                        <a:rPr lang="nl-NL" sz="1400" dirty="0"/>
                        <a:t>Vet</a:t>
                      </a:r>
                    </a:p>
                  </a:txBody>
                  <a:tcPr/>
                </a:tc>
                <a:extLst>
                  <a:ext uri="{0D108BD9-81ED-4DB2-BD59-A6C34878D82A}">
                    <a16:rowId xmlns:a16="http://schemas.microsoft.com/office/drawing/2014/main" val="4269173278"/>
                  </a:ext>
                </a:extLst>
              </a:tr>
            </a:tbl>
          </a:graphicData>
        </a:graphic>
      </p:graphicFrame>
    </p:spTree>
    <p:extLst>
      <p:ext uri="{BB962C8B-B14F-4D97-AF65-F5344CB8AC3E}">
        <p14:creationId xmlns:p14="http://schemas.microsoft.com/office/powerpoint/2010/main" val="163259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56E5C4-A04E-4971-BBB0-213A888D3B9B}"/>
              </a:ext>
            </a:extLst>
          </p:cNvPr>
          <p:cNvSpPr>
            <a:spLocks noGrp="1"/>
          </p:cNvSpPr>
          <p:nvPr>
            <p:ph type="title"/>
          </p:nvPr>
        </p:nvSpPr>
        <p:spPr>
          <a:xfrm>
            <a:off x="720000" y="619200"/>
            <a:ext cx="4991961" cy="1477328"/>
          </a:xfrm>
        </p:spPr>
        <p:txBody>
          <a:bodyPr wrap="square" anchor="ctr">
            <a:normAutofit/>
          </a:bodyPr>
          <a:lstStyle/>
          <a:p>
            <a:r>
              <a:rPr lang="nl-NL" dirty="0"/>
              <a:t>Eiwitten</a:t>
            </a:r>
          </a:p>
        </p:txBody>
      </p:sp>
      <p:sp>
        <p:nvSpPr>
          <p:cNvPr id="3" name="Tijdelijke aanduiding voor inhoud 2">
            <a:extLst>
              <a:ext uri="{FF2B5EF4-FFF2-40B4-BE49-F238E27FC236}">
                <a16:creationId xmlns:a16="http://schemas.microsoft.com/office/drawing/2014/main" id="{349BB805-1F92-49AA-8AAE-C80B9539294C}"/>
              </a:ext>
            </a:extLst>
          </p:cNvPr>
          <p:cNvSpPr>
            <a:spLocks noGrp="1"/>
          </p:cNvSpPr>
          <p:nvPr>
            <p:ph idx="1"/>
          </p:nvPr>
        </p:nvSpPr>
        <p:spPr>
          <a:xfrm>
            <a:off x="720000" y="1794934"/>
            <a:ext cx="4991962" cy="3962940"/>
          </a:xfrm>
        </p:spPr>
        <p:txBody>
          <a:bodyPr>
            <a:normAutofit fontScale="92500" lnSpcReduction="20000"/>
          </a:bodyPr>
          <a:lstStyle/>
          <a:p>
            <a:pPr marL="0" indent="0">
              <a:lnSpc>
                <a:spcPct val="110000"/>
              </a:lnSpc>
              <a:buNone/>
            </a:pPr>
            <a:r>
              <a:rPr lang="nl-NL" sz="1600" dirty="0"/>
              <a:t>Eiwitten kunnen we onderverdelen in:</a:t>
            </a:r>
          </a:p>
          <a:p>
            <a:pPr>
              <a:lnSpc>
                <a:spcPct val="110000"/>
              </a:lnSpc>
            </a:pPr>
            <a:r>
              <a:rPr lang="nl-NL" sz="1600" dirty="0"/>
              <a:t>Plantaardige eiwitten (brood, aardappelen, graanproducten, peulvruchten)</a:t>
            </a:r>
          </a:p>
          <a:p>
            <a:pPr>
              <a:lnSpc>
                <a:spcPct val="110000"/>
              </a:lnSpc>
            </a:pPr>
            <a:r>
              <a:rPr lang="nl-NL" sz="1600" dirty="0"/>
              <a:t>Dierlijke eiwitten (vlees, vis, wild, gevogelte, ei, melk en melkproducten).</a:t>
            </a:r>
          </a:p>
          <a:p>
            <a:pPr marL="0" indent="0">
              <a:lnSpc>
                <a:spcPct val="110000"/>
              </a:lnSpc>
              <a:buNone/>
            </a:pPr>
            <a:endParaRPr lang="nl-NL" sz="1600" dirty="0"/>
          </a:p>
          <a:p>
            <a:pPr marL="0" indent="0">
              <a:lnSpc>
                <a:spcPct val="110000"/>
              </a:lnSpc>
              <a:buNone/>
            </a:pPr>
            <a:r>
              <a:rPr lang="nl-NL" sz="1600" dirty="0"/>
              <a:t>Functie: dient hoofdzakelijk als bouwstof. Cellen van ons lichaam bestaan voornamelijk uit eiwitten, met name spiercellen. Soms kunnen eiwitten als energieleverancier worden gezien. Dit is het deel van de eiwitten dat niet wordt gebruikt als bouwstof, maar dat wordt verbrand. Ons lichaam kan namelijk geen eiwitten opslaan.</a:t>
            </a:r>
          </a:p>
          <a:p>
            <a:pPr marL="0" indent="0">
              <a:lnSpc>
                <a:spcPct val="110000"/>
              </a:lnSpc>
              <a:buNone/>
            </a:pPr>
            <a:r>
              <a:rPr lang="nl-NL" sz="1600" dirty="0"/>
              <a:t>Een tekort aan eiwitten leidt tot zwakte en een verminderde weerstand.</a:t>
            </a:r>
          </a:p>
        </p:txBody>
      </p:sp>
      <p:pic>
        <p:nvPicPr>
          <p:cNvPr id="3076" name="Picture 4">
            <a:extLst>
              <a:ext uri="{FF2B5EF4-FFF2-40B4-BE49-F238E27FC236}">
                <a16:creationId xmlns:a16="http://schemas.microsoft.com/office/drawing/2014/main" id="{8A11CA1F-9AA4-46CB-8654-BED8B03F4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8" r="-2" b="-2"/>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5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09AD78-2804-43D1-BBB3-55DD904F1025}"/>
              </a:ext>
            </a:extLst>
          </p:cNvPr>
          <p:cNvSpPr>
            <a:spLocks noGrp="1"/>
          </p:cNvSpPr>
          <p:nvPr>
            <p:ph type="title"/>
          </p:nvPr>
        </p:nvSpPr>
        <p:spPr>
          <a:xfrm>
            <a:off x="6480000" y="619200"/>
            <a:ext cx="4991961" cy="1477328"/>
          </a:xfrm>
        </p:spPr>
        <p:txBody>
          <a:bodyPr wrap="square" anchor="ctr">
            <a:normAutofit/>
          </a:bodyPr>
          <a:lstStyle/>
          <a:p>
            <a:r>
              <a:rPr lang="nl-NL" dirty="0"/>
              <a:t>Vetten</a:t>
            </a:r>
          </a:p>
        </p:txBody>
      </p:sp>
      <p:pic>
        <p:nvPicPr>
          <p:cNvPr id="4098" name="Picture 2" descr="Afbeeldingsresultaat voor patat mayo">
            <a:extLst>
              <a:ext uri="{FF2B5EF4-FFF2-40B4-BE49-F238E27FC236}">
                <a16:creationId xmlns:a16="http://schemas.microsoft.com/office/drawing/2014/main" id="{0A4AEFBE-178D-4122-9311-7128640E4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82" r="23767"/>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4BFF6F2-14DC-4305-A20E-D2338160DD28}"/>
              </a:ext>
            </a:extLst>
          </p:cNvPr>
          <p:cNvSpPr>
            <a:spLocks noGrp="1"/>
          </p:cNvSpPr>
          <p:nvPr>
            <p:ph idx="1"/>
          </p:nvPr>
        </p:nvSpPr>
        <p:spPr>
          <a:xfrm>
            <a:off x="6480000" y="1761066"/>
            <a:ext cx="4991962" cy="4233334"/>
          </a:xfrm>
        </p:spPr>
        <p:txBody>
          <a:bodyPr>
            <a:normAutofit/>
          </a:bodyPr>
          <a:lstStyle/>
          <a:p>
            <a:pPr marL="0" indent="0">
              <a:lnSpc>
                <a:spcPct val="110000"/>
              </a:lnSpc>
              <a:buNone/>
            </a:pPr>
            <a:r>
              <a:rPr lang="nl-NL" sz="1000" dirty="0"/>
              <a:t>Komen vooral voor in halvarine, margarine, roomboter: </a:t>
            </a:r>
            <a:r>
              <a:rPr lang="nl-NL" sz="1000" b="1" dirty="0"/>
              <a:t>zichtbare vetten</a:t>
            </a:r>
            <a:r>
              <a:rPr lang="nl-NL" sz="1000" dirty="0"/>
              <a:t>.</a:t>
            </a:r>
          </a:p>
          <a:p>
            <a:pPr marL="0" indent="0">
              <a:lnSpc>
                <a:spcPct val="110000"/>
              </a:lnSpc>
              <a:buNone/>
            </a:pPr>
            <a:r>
              <a:rPr lang="nl-NL" sz="1000" dirty="0"/>
              <a:t>Daarnaast hebben we nog de </a:t>
            </a:r>
            <a:r>
              <a:rPr lang="nl-NL" sz="1000" b="1" dirty="0"/>
              <a:t>onzichtbare vetten </a:t>
            </a:r>
            <a:r>
              <a:rPr lang="nl-NL" sz="1000" dirty="0"/>
              <a:t>in voedingsmiddelen, zoals kaas, koekjes, chips, nootjes, vette vis en snacks.</a:t>
            </a:r>
          </a:p>
          <a:p>
            <a:pPr marL="0" indent="0">
              <a:lnSpc>
                <a:spcPct val="110000"/>
              </a:lnSpc>
              <a:buNone/>
            </a:pPr>
            <a:r>
              <a:rPr lang="nl-NL" sz="1000" dirty="0"/>
              <a:t>In deze voeding zit ook cholesterol: een vettige stof die niet in water oplost. Het lichaam heeft cholesterol nodig, maar kan deze stof ook zelf produceren in de lever.</a:t>
            </a:r>
          </a:p>
          <a:p>
            <a:pPr marL="0" indent="0">
              <a:lnSpc>
                <a:spcPct val="110000"/>
              </a:lnSpc>
              <a:buNone/>
            </a:pPr>
            <a:r>
              <a:rPr lang="nl-NL" sz="1000" dirty="0"/>
              <a:t>Vetten hebben veel functies, namelijk:</a:t>
            </a:r>
          </a:p>
          <a:p>
            <a:pPr>
              <a:lnSpc>
                <a:spcPct val="110000"/>
              </a:lnSpc>
            </a:pPr>
            <a:r>
              <a:rPr lang="nl-NL" sz="1000" dirty="0"/>
              <a:t>Energieleverancier</a:t>
            </a:r>
          </a:p>
          <a:p>
            <a:pPr>
              <a:lnSpc>
                <a:spcPct val="110000"/>
              </a:lnSpc>
            </a:pPr>
            <a:r>
              <a:rPr lang="nl-NL" sz="1000" dirty="0" err="1"/>
              <a:t>Energie-opslag</a:t>
            </a:r>
            <a:r>
              <a:rPr lang="nl-NL" sz="1000" dirty="0"/>
              <a:t> (in onderhuids bindweefsel)</a:t>
            </a:r>
          </a:p>
          <a:p>
            <a:pPr>
              <a:lnSpc>
                <a:spcPct val="110000"/>
              </a:lnSpc>
            </a:pPr>
            <a:r>
              <a:rPr lang="nl-NL" sz="1000" dirty="0"/>
              <a:t>Isolatie</a:t>
            </a:r>
          </a:p>
          <a:p>
            <a:pPr>
              <a:lnSpc>
                <a:spcPct val="110000"/>
              </a:lnSpc>
            </a:pPr>
            <a:r>
              <a:rPr lang="nl-NL" sz="1000" dirty="0"/>
              <a:t>Steunfunctie (steunvet)</a:t>
            </a:r>
          </a:p>
          <a:p>
            <a:pPr>
              <a:lnSpc>
                <a:spcPct val="110000"/>
              </a:lnSpc>
            </a:pPr>
            <a:r>
              <a:rPr lang="nl-NL" sz="1000" dirty="0"/>
              <a:t>Bouwstof</a:t>
            </a:r>
          </a:p>
          <a:p>
            <a:pPr marL="0" indent="0">
              <a:lnSpc>
                <a:spcPct val="110000"/>
              </a:lnSpc>
              <a:buNone/>
            </a:pPr>
            <a:r>
              <a:rPr lang="nl-NL" sz="1000" dirty="0"/>
              <a:t>Vetten kunnen onderverdeeld worden in:</a:t>
            </a:r>
          </a:p>
          <a:p>
            <a:pPr>
              <a:lnSpc>
                <a:spcPct val="110000"/>
              </a:lnSpc>
            </a:pPr>
            <a:r>
              <a:rPr lang="nl-NL" sz="1000" dirty="0"/>
              <a:t>Onverzadigde vetten: deze verlagen het LDL-cholesterol in het bloed, waardoor kans op HVZ afneemt</a:t>
            </a:r>
          </a:p>
          <a:p>
            <a:pPr>
              <a:lnSpc>
                <a:spcPct val="110000"/>
              </a:lnSpc>
            </a:pPr>
            <a:r>
              <a:rPr lang="nl-NL" sz="1000" dirty="0"/>
              <a:t>Verzadigde vetten: verhogen het LDL-cholesterol in het bloed</a:t>
            </a:r>
          </a:p>
          <a:p>
            <a:pPr marL="0" indent="0">
              <a:lnSpc>
                <a:spcPct val="110000"/>
              </a:lnSpc>
              <a:buNone/>
            </a:pPr>
            <a:endParaRPr lang="nl-NL" sz="1000" dirty="0"/>
          </a:p>
        </p:txBody>
      </p:sp>
    </p:spTree>
    <p:extLst>
      <p:ext uri="{BB962C8B-B14F-4D97-AF65-F5344CB8AC3E}">
        <p14:creationId xmlns:p14="http://schemas.microsoft.com/office/powerpoint/2010/main" val="16765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FE02EE-185D-4729-AE56-76BDCC6D58B2}"/>
              </a:ext>
            </a:extLst>
          </p:cNvPr>
          <p:cNvSpPr>
            <a:spLocks noGrp="1"/>
          </p:cNvSpPr>
          <p:nvPr>
            <p:ph type="title"/>
          </p:nvPr>
        </p:nvSpPr>
        <p:spPr>
          <a:xfrm>
            <a:off x="6480001" y="500667"/>
            <a:ext cx="4991961" cy="984132"/>
          </a:xfrm>
        </p:spPr>
        <p:txBody>
          <a:bodyPr wrap="square" anchor="ctr">
            <a:normAutofit/>
          </a:bodyPr>
          <a:lstStyle/>
          <a:p>
            <a:r>
              <a:rPr lang="nl-NL" dirty="0"/>
              <a:t>Koolhydraten</a:t>
            </a:r>
          </a:p>
        </p:txBody>
      </p:sp>
      <p:pic>
        <p:nvPicPr>
          <p:cNvPr id="5122" name="Picture 2" descr="Afbeeldingsresultaat voor pasta">
            <a:extLst>
              <a:ext uri="{FF2B5EF4-FFF2-40B4-BE49-F238E27FC236}">
                <a16:creationId xmlns:a16="http://schemas.microsoft.com/office/drawing/2014/main" id="{89B4AAD9-2E87-4928-A6E2-6AC647CBAE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63" r="21444" b="-2"/>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6F273AC-6D02-4868-AF7F-03C678CC64EF}"/>
              </a:ext>
            </a:extLst>
          </p:cNvPr>
          <p:cNvSpPr>
            <a:spLocks noGrp="1"/>
          </p:cNvSpPr>
          <p:nvPr>
            <p:ph idx="1"/>
          </p:nvPr>
        </p:nvSpPr>
        <p:spPr>
          <a:xfrm>
            <a:off x="6479999" y="1484799"/>
            <a:ext cx="5136267" cy="4812133"/>
          </a:xfrm>
        </p:spPr>
        <p:txBody>
          <a:bodyPr>
            <a:normAutofit lnSpcReduction="10000"/>
          </a:bodyPr>
          <a:lstStyle/>
          <a:p>
            <a:pPr marL="0" indent="0">
              <a:lnSpc>
                <a:spcPct val="110000"/>
              </a:lnSpc>
              <a:buNone/>
            </a:pPr>
            <a:r>
              <a:rPr lang="nl-NL" sz="1600" dirty="0"/>
              <a:t>Vrijwel alle koolhydraten komen vanaf planten, zoals aardappelen, graanproducten en peulvruchten. In groente en fruit komen veel koolhydraten voor als voedingsvezel.</a:t>
            </a:r>
          </a:p>
          <a:p>
            <a:pPr marL="0" indent="0">
              <a:lnSpc>
                <a:spcPct val="110000"/>
              </a:lnSpc>
              <a:buNone/>
            </a:pPr>
            <a:r>
              <a:rPr lang="nl-NL" sz="1600" dirty="0"/>
              <a:t>Ook in melk- en melkproducten zitten koolhydraten, namelijk het koolhydraat melksuiker (</a:t>
            </a:r>
            <a:r>
              <a:rPr lang="nl-NL" sz="1600" b="1" dirty="0"/>
              <a:t>lactose</a:t>
            </a:r>
            <a:r>
              <a:rPr lang="nl-NL" sz="1600" dirty="0"/>
              <a:t>).</a:t>
            </a:r>
          </a:p>
          <a:p>
            <a:pPr marL="0" indent="0">
              <a:lnSpc>
                <a:spcPct val="110000"/>
              </a:lnSpc>
              <a:buNone/>
            </a:pPr>
            <a:r>
              <a:rPr lang="nl-NL" sz="1600" dirty="0"/>
              <a:t>Koolhydraten worden ook geleverd door bijv. koekjes, frisdrank, snoep, etc. Maar zij hebben naast koolhydraten verder weinig andere voedingsstoffen -&gt; geringe voedingswaarde, slecht voor het gebit.</a:t>
            </a:r>
          </a:p>
          <a:p>
            <a:pPr marL="0" indent="0">
              <a:lnSpc>
                <a:spcPct val="110000"/>
              </a:lnSpc>
              <a:buNone/>
            </a:pPr>
            <a:r>
              <a:rPr lang="nl-NL" sz="1600" dirty="0"/>
              <a:t>Meer koolhydraten opname dan nodig? Dan opslag in lever en spieren en klein gedeelte in vet.</a:t>
            </a:r>
          </a:p>
          <a:p>
            <a:pPr>
              <a:lnSpc>
                <a:spcPct val="110000"/>
              </a:lnSpc>
            </a:pPr>
            <a:r>
              <a:rPr lang="nl-NL" sz="1600" b="1" dirty="0"/>
              <a:t>Enkelvoudige</a:t>
            </a:r>
            <a:r>
              <a:rPr lang="nl-NL" sz="1600" dirty="0"/>
              <a:t> suikers: glucose, fructose, galactose</a:t>
            </a:r>
          </a:p>
          <a:p>
            <a:pPr>
              <a:lnSpc>
                <a:spcPct val="110000"/>
              </a:lnSpc>
            </a:pPr>
            <a:r>
              <a:rPr lang="nl-NL" sz="1600" b="1" dirty="0"/>
              <a:t>Tweevoudige</a:t>
            </a:r>
            <a:r>
              <a:rPr lang="nl-NL" sz="1600" dirty="0"/>
              <a:t> suikers: maltose, sacharose, lactose</a:t>
            </a:r>
          </a:p>
          <a:p>
            <a:pPr>
              <a:lnSpc>
                <a:spcPct val="110000"/>
              </a:lnSpc>
            </a:pPr>
            <a:r>
              <a:rPr lang="nl-NL" sz="1600" b="1" dirty="0"/>
              <a:t>Meervoudige</a:t>
            </a:r>
            <a:r>
              <a:rPr lang="nl-NL" sz="1600" dirty="0"/>
              <a:t> suikers: zetmeel, cellulose, glycogeen</a:t>
            </a:r>
          </a:p>
          <a:p>
            <a:pPr marL="0" indent="0">
              <a:lnSpc>
                <a:spcPct val="110000"/>
              </a:lnSpc>
              <a:buNone/>
            </a:pPr>
            <a:endParaRPr lang="nl-NL" sz="1600" dirty="0"/>
          </a:p>
        </p:txBody>
      </p:sp>
    </p:spTree>
    <p:extLst>
      <p:ext uri="{BB962C8B-B14F-4D97-AF65-F5344CB8AC3E}">
        <p14:creationId xmlns:p14="http://schemas.microsoft.com/office/powerpoint/2010/main" val="210105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1106C8-78DA-4C9C-9665-E02FFE1B60EB}"/>
              </a:ext>
            </a:extLst>
          </p:cNvPr>
          <p:cNvSpPr>
            <a:spLocks noGrp="1"/>
          </p:cNvSpPr>
          <p:nvPr>
            <p:ph type="title"/>
          </p:nvPr>
        </p:nvSpPr>
        <p:spPr>
          <a:xfrm>
            <a:off x="720000" y="619200"/>
            <a:ext cx="4991961" cy="1477328"/>
          </a:xfrm>
        </p:spPr>
        <p:txBody>
          <a:bodyPr wrap="square" anchor="ctr">
            <a:normAutofit/>
          </a:bodyPr>
          <a:lstStyle/>
          <a:p>
            <a:r>
              <a:rPr lang="nl-NL" dirty="0"/>
              <a:t>Vitaminen</a:t>
            </a:r>
          </a:p>
        </p:txBody>
      </p:sp>
      <p:sp>
        <p:nvSpPr>
          <p:cNvPr id="3" name="Tijdelijke aanduiding voor inhoud 2">
            <a:extLst>
              <a:ext uri="{FF2B5EF4-FFF2-40B4-BE49-F238E27FC236}">
                <a16:creationId xmlns:a16="http://schemas.microsoft.com/office/drawing/2014/main" id="{7BD2C657-C63A-45CB-88A0-92D9319E61A7}"/>
              </a:ext>
            </a:extLst>
          </p:cNvPr>
          <p:cNvSpPr>
            <a:spLocks noGrp="1"/>
          </p:cNvSpPr>
          <p:nvPr>
            <p:ph idx="1"/>
          </p:nvPr>
        </p:nvSpPr>
        <p:spPr>
          <a:xfrm>
            <a:off x="692889" y="1965867"/>
            <a:ext cx="4991962" cy="3216273"/>
          </a:xfrm>
        </p:spPr>
        <p:txBody>
          <a:bodyPr>
            <a:normAutofit/>
          </a:bodyPr>
          <a:lstStyle/>
          <a:p>
            <a:pPr marL="0" indent="0">
              <a:lnSpc>
                <a:spcPct val="110000"/>
              </a:lnSpc>
              <a:buNone/>
            </a:pPr>
            <a:r>
              <a:rPr lang="nl-NL" sz="1700" dirty="0"/>
              <a:t>Zijn in zeer kleine hoeveelheden werkzaam in de stofwisseling. Het zijn </a:t>
            </a:r>
            <a:r>
              <a:rPr lang="nl-NL" sz="1700" b="1" dirty="0"/>
              <a:t>regulerende </a:t>
            </a:r>
            <a:r>
              <a:rPr lang="nl-NL" sz="1700" dirty="0"/>
              <a:t>stoffen en zijn onmisbaar voor het leven (vita = leven). Tekorten aan vitaminen worden vitaminegebreksziekten of vitaminedeficiënties genoemd.</a:t>
            </a:r>
          </a:p>
          <a:p>
            <a:pPr>
              <a:lnSpc>
                <a:spcPct val="110000"/>
              </a:lnSpc>
            </a:pPr>
            <a:r>
              <a:rPr lang="nl-NL" sz="1700" dirty="0"/>
              <a:t>A, D, E en K zijn in vet oplosbaar, dus deze producten zitten vooral in voedingsmiddelen waar veel vet in zit;</a:t>
            </a:r>
          </a:p>
          <a:p>
            <a:pPr>
              <a:lnSpc>
                <a:spcPct val="110000"/>
              </a:lnSpc>
            </a:pPr>
            <a:r>
              <a:rPr lang="nl-NL" sz="1700" dirty="0"/>
              <a:t>B &amp; C zijn in water oplosbaar.</a:t>
            </a:r>
          </a:p>
        </p:txBody>
      </p:sp>
      <p:pic>
        <p:nvPicPr>
          <p:cNvPr id="6146" name="Picture 2" descr="Afbeeldingsresultaat voor vitaminen">
            <a:extLst>
              <a:ext uri="{FF2B5EF4-FFF2-40B4-BE49-F238E27FC236}">
                <a16:creationId xmlns:a16="http://schemas.microsoft.com/office/drawing/2014/main" id="{EB5BD824-2DE7-4F7A-B0A2-104E2102B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41" r="22246" b="-1"/>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04652"/>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223C26"/>
      </a:dk2>
      <a:lt2>
        <a:srgbClr val="E8E2E2"/>
      </a:lt2>
      <a:accent1>
        <a:srgbClr val="20B4A9"/>
      </a:accent1>
      <a:accent2>
        <a:srgbClr val="14B767"/>
      </a:accent2>
      <a:accent3>
        <a:srgbClr val="21B82F"/>
      </a:accent3>
      <a:accent4>
        <a:srgbClr val="48B714"/>
      </a:accent4>
      <a:accent5>
        <a:srgbClr val="88AD1F"/>
      </a:accent5>
      <a:accent6>
        <a:srgbClr val="B9A014"/>
      </a:accent6>
      <a:hlink>
        <a:srgbClr val="648C2E"/>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902</TotalTime>
  <Words>1111</Words>
  <Application>Microsoft Office PowerPoint</Application>
  <PresentationFormat>Breedbeeld</PresentationFormat>
  <Paragraphs>138</Paragraphs>
  <Slides>12</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12</vt:i4>
      </vt:variant>
    </vt:vector>
  </HeadingPairs>
  <TitlesOfParts>
    <vt:vector size="20" baseType="lpstr">
      <vt:lpstr>Arial</vt:lpstr>
      <vt:lpstr>Avenir Next LT Pro</vt:lpstr>
      <vt:lpstr>Century Gothic</vt:lpstr>
      <vt:lpstr>Elephant</vt:lpstr>
      <vt:lpstr>Rockwell Nova Light</vt:lpstr>
      <vt:lpstr>The Hand Extrablack</vt:lpstr>
      <vt:lpstr>BlobVTI</vt:lpstr>
      <vt:lpstr>BrushVTI</vt:lpstr>
      <vt:lpstr>Voedingsstoffen</vt:lpstr>
      <vt:lpstr>Hoofdstuk 6 Anatomie en Fysiologie boek Voeding</vt:lpstr>
      <vt:lpstr>Klieren en sappen</vt:lpstr>
      <vt:lpstr>Voedingsstof of voedingsmiddel?</vt:lpstr>
      <vt:lpstr>Waar zit wat in?</vt:lpstr>
      <vt:lpstr>Eiwitten</vt:lpstr>
      <vt:lpstr>Vetten</vt:lpstr>
      <vt:lpstr>Koolhydraten</vt:lpstr>
      <vt:lpstr>Vitaminen</vt:lpstr>
      <vt:lpstr>Waar zit welke vitamine en wat is de functie van deze vitamine?</vt:lpstr>
      <vt:lpstr>Mineralen</vt:lpstr>
      <vt:lpstr>Water (O2)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Voedingsstoffen</dc:title>
  <dc:creator>Hanneke van Tuinen</dc:creator>
  <cp:lastModifiedBy>Hanneke van Tuinen</cp:lastModifiedBy>
  <cp:revision>5</cp:revision>
  <dcterms:created xsi:type="dcterms:W3CDTF">2021-02-11T16:38:01Z</dcterms:created>
  <dcterms:modified xsi:type="dcterms:W3CDTF">2021-02-12T07:40:28Z</dcterms:modified>
</cp:coreProperties>
</file>